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1" r:id="rId2"/>
    <p:sldId id="292" r:id="rId3"/>
    <p:sldId id="297" r:id="rId4"/>
    <p:sldId id="300" r:id="rId5"/>
    <p:sldId id="301" r:id="rId6"/>
    <p:sldId id="29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97184" y="8830627"/>
            <a:ext cx="321189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1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25, 2021</a:t>
            </a:r>
          </a:p>
        </p:txBody>
      </p:sp>
    </p:spTree>
    <p:extLst>
      <p:ext uri="{BB962C8B-B14F-4D97-AF65-F5344CB8AC3E}">
        <p14:creationId xmlns:p14="http://schemas.microsoft.com/office/powerpoint/2010/main" val="386474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review of the </a:t>
            </a:r>
            <a:r>
              <a:rPr lang="en-US" i="1" dirty="0"/>
              <a:t>t</a:t>
            </a:r>
            <a:r>
              <a:rPr lang="en-US" dirty="0"/>
              <a:t> test:</a:t>
            </a:r>
          </a:p>
          <a:p>
            <a:pPr lvl="1"/>
            <a:r>
              <a:rPr lang="en-US" dirty="0"/>
              <a:t>manual calculation</a:t>
            </a:r>
          </a:p>
          <a:p>
            <a:pPr lvl="1"/>
            <a:r>
              <a:rPr lang="en-US" dirty="0"/>
              <a:t>assumptions</a:t>
            </a:r>
          </a:p>
          <a:p>
            <a:r>
              <a:rPr lang="en-US" dirty="0"/>
              <a:t>Correlation and regression (continued)</a:t>
            </a:r>
          </a:p>
          <a:p>
            <a:r>
              <a:rPr lang="en-US" dirty="0"/>
              <a:t>Inference for regression</a:t>
            </a:r>
          </a:p>
          <a:p>
            <a:pPr lvl="1"/>
            <a:r>
              <a:rPr lang="en-US" dirty="0"/>
              <a:t>The decomposition of the sum of squares</a:t>
            </a:r>
          </a:p>
        </p:txBody>
      </p:sp>
    </p:spTree>
    <p:extLst>
      <p:ext uri="{BB962C8B-B14F-4D97-AF65-F5344CB8AC3E}">
        <p14:creationId xmlns:p14="http://schemas.microsoft.com/office/powerpoint/2010/main" val="327561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two-sample </a:t>
            </a:r>
            <a:r>
              <a:rPr lang="en-US" i="1" dirty="0"/>
              <a:t>t</a:t>
            </a:r>
            <a:r>
              <a:rPr lang="en-US" dirty="0"/>
              <a:t> test.</a:t>
            </a:r>
          </a:p>
          <a:p>
            <a:r>
              <a:rPr lang="en-US" dirty="0" err="1"/>
              <a:t>t.test</a:t>
            </a:r>
            <a:r>
              <a:rPr lang="en-US" dirty="0"/>
              <a:t>() in </a:t>
            </a:r>
            <a:r>
              <a:rPr lang="en-US" i="1" dirty="0"/>
              <a:t>R.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Independence between groups</a:t>
            </a:r>
          </a:p>
          <a:p>
            <a:pPr lvl="1"/>
            <a:r>
              <a:rPr lang="en-US" dirty="0"/>
              <a:t>Independence within groups</a:t>
            </a:r>
          </a:p>
          <a:p>
            <a:pPr lvl="1"/>
            <a:r>
              <a:rPr lang="en-US" dirty="0"/>
              <a:t>Equal variation in both populations</a:t>
            </a:r>
          </a:p>
          <a:p>
            <a:pPr lvl="1"/>
            <a:r>
              <a:rPr lang="en-US" dirty="0"/>
              <a:t>Both populations are normal</a:t>
            </a:r>
          </a:p>
          <a:p>
            <a:r>
              <a:rPr lang="en-US" dirty="0"/>
              <a:t>Example: Peabody conditioned on Sex</a:t>
            </a:r>
          </a:p>
        </p:txBody>
      </p:sp>
    </p:spTree>
    <p:extLst>
      <p:ext uri="{BB962C8B-B14F-4D97-AF65-F5344CB8AC3E}">
        <p14:creationId xmlns:p14="http://schemas.microsoft.com/office/powerpoint/2010/main" val="328300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pooled variance estimate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52437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Weighted average of the two individual variance estimates: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i="1" dirty="0" err="1"/>
              <a:t>df</a:t>
            </a:r>
            <a:r>
              <a:rPr lang="en-US" i="1" dirty="0"/>
              <a:t> = n</a:t>
            </a:r>
            <a:r>
              <a:rPr lang="en-US" i="1" baseline="-25000" dirty="0"/>
              <a:t>1</a:t>
            </a:r>
            <a:r>
              <a:rPr lang="en-US" i="1" dirty="0"/>
              <a:t>+n</a:t>
            </a:r>
            <a:r>
              <a:rPr lang="en-US" i="1" baseline="-25000" dirty="0"/>
              <a:t>2 </a:t>
            </a:r>
            <a:r>
              <a:rPr lang="en-US" dirty="0"/>
              <a:t>- 2</a:t>
            </a:r>
            <a:endParaRPr lang="en-US" i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i="1" dirty="0">
              <a:latin typeface="Times New Roman" pitchFamily="18" charset="0"/>
            </a:endParaRPr>
          </a:p>
        </p:txBody>
      </p:sp>
      <p:graphicFrame>
        <p:nvGraphicFramePr>
          <p:cNvPr id="297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133600" y="2667000"/>
          <a:ext cx="4038600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Equation" r:id="rId3" imgW="1600200" imgH="914400" progId="Equation.3">
                  <p:embed/>
                </p:oleObj>
              </mc:Choice>
              <mc:Fallback>
                <p:oleObj name="Equation" r:id="rId3" imgW="1600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7000"/>
                        <a:ext cx="4038600" cy="230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91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two-sample </a:t>
            </a:r>
            <a:br>
              <a:rPr lang="en-US" sz="4000"/>
            </a:br>
            <a:r>
              <a:rPr lang="en-US" sz="4000"/>
              <a:t>independent-groups </a:t>
            </a:r>
            <a:r>
              <a:rPr lang="en-US" sz="4000" i="1"/>
              <a:t>t</a:t>
            </a:r>
            <a:r>
              <a:rPr lang="en-US" sz="4000"/>
              <a:t> test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r>
              <a:rPr lang="en-US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r>
              <a:rPr lang="en-US" dirty="0">
                <a:latin typeface="Times New Roman" pitchFamily="18" charset="0"/>
              </a:rPr>
              <a:t> where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1965325"/>
          <a:ext cx="25146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2" name="Equation" r:id="rId3" imgW="863280" imgH="457200" progId="Equation.3">
                  <p:embed/>
                </p:oleObj>
              </mc:Choice>
              <mc:Fallback>
                <p:oleObj name="Equation" r:id="rId3" imgW="863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5325"/>
                        <a:ext cx="2514600" cy="133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994A6546-586B-494E-8181-EE2415112CD7}"/>
                  </a:ext>
                </a:extLst>
              </p:cNvPr>
              <p:cNvSpPr txBox="1">
                <a:spLocks noGrp="1"/>
              </p:cNvSpPr>
              <p:nvPr>
                <p:ph sz="quarter" idx="3"/>
              </p:nvPr>
            </p:nvSpPr>
            <p:spPr bwMode="auto">
              <a:xfrm>
                <a:off x="2855912" y="4114800"/>
                <a:ext cx="3279775" cy="1390650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994A6546-586B-494E-8181-EE2415112CD7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3"/>
              </p:nvPr>
            </p:nvSpPr>
            <p:spPr bwMode="auto">
              <a:xfrm>
                <a:off x="2855912" y="4114800"/>
                <a:ext cx="3279775" cy="13906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10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Back to regression…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/>
              <a:t>Y</a:t>
            </a:r>
            <a:r>
              <a:rPr lang="en-US" i="1" baseline="-25000" dirty="0"/>
              <a:t>i </a:t>
            </a:r>
            <a:r>
              <a:rPr lang="en-US" dirty="0"/>
              <a:t>=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i="1" dirty="0"/>
              <a:t> +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i="1" dirty="0"/>
              <a:t> + </a:t>
            </a:r>
            <a:r>
              <a:rPr lang="en-US" i="1" dirty="0" err="1">
                <a:latin typeface="Symbol" panose="05050102010706020507" pitchFamily="18" charset="2"/>
              </a:rPr>
              <a:t>e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the regression parameters estimated?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digression in </a:t>
            </a:r>
            <a:r>
              <a:rPr lang="en-US" i="1" dirty="0"/>
              <a:t>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do we do inference about the slope?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661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136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Symbol</vt:lpstr>
      <vt:lpstr>Times New Roman</vt:lpstr>
      <vt:lpstr>Default Design</vt:lpstr>
      <vt:lpstr>Equation</vt:lpstr>
      <vt:lpstr>Psychology 105  Advanced Research Methods</vt:lpstr>
      <vt:lpstr>The plan for today </vt:lpstr>
      <vt:lpstr>An example of inference</vt:lpstr>
      <vt:lpstr>The pooled variance estimate</vt:lpstr>
      <vt:lpstr>The two-sample  independent-groups t test</vt:lpstr>
      <vt:lpstr>Back to regression…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47</cp:revision>
  <cp:lastPrinted>2021-02-25T18:03:41Z</cp:lastPrinted>
  <dcterms:created xsi:type="dcterms:W3CDTF">2007-01-07T21:57:11Z</dcterms:created>
  <dcterms:modified xsi:type="dcterms:W3CDTF">2021-02-25T20:50:34Z</dcterms:modified>
</cp:coreProperties>
</file>